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3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96" r:id="rId20"/>
    <p:sldId id="279" r:id="rId21"/>
    <p:sldId id="289" r:id="rId22"/>
    <p:sldId id="290" r:id="rId23"/>
    <p:sldId id="291" r:id="rId24"/>
    <p:sldId id="292" r:id="rId25"/>
    <p:sldId id="29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F63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380"/>
            <a:ext cx="9144000" cy="6837239"/>
          </a:xfrm>
          <a:prstGeom prst="rect">
            <a:avLst/>
          </a:prstGeom>
        </p:spPr>
      </p:pic>
      <p:pic>
        <p:nvPicPr>
          <p:cNvPr id="8" name="Рисунок 7" descr="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380"/>
            <a:ext cx="9144000" cy="6837239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9" y="0"/>
            <a:ext cx="913478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9" y="0"/>
            <a:ext cx="913478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380"/>
            <a:ext cx="9144000" cy="6837239"/>
          </a:xfrm>
          <a:prstGeom prst="rect">
            <a:avLst/>
          </a:prstGeom>
        </p:spPr>
      </p:pic>
      <p:pic>
        <p:nvPicPr>
          <p:cNvPr id="8" name="Рисунок 7" descr="9 Мая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9" y="0"/>
            <a:ext cx="913478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380"/>
            <a:ext cx="9144000" cy="6837239"/>
          </a:xfrm>
          <a:prstGeom prst="rect">
            <a:avLst/>
          </a:prstGeom>
        </p:spPr>
      </p:pic>
      <p:pic>
        <p:nvPicPr>
          <p:cNvPr id="8" name="Рисунок 7" descr="9 Мая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9" y="0"/>
            <a:ext cx="9134782" cy="6858000"/>
          </a:xfrm>
          <a:prstGeom prst="rect">
            <a:avLst/>
          </a:prstGeom>
        </p:spPr>
      </p:pic>
      <p:pic>
        <p:nvPicPr>
          <p:cNvPr id="9" name="Рисунок 8" descr="4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9" y="0"/>
            <a:ext cx="913478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9" y="0"/>
            <a:ext cx="913478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3611F-1ED0-42D6-9D0F-9D302039805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.jpg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380"/>
            <a:ext cx="9144000" cy="6837239"/>
          </a:xfrm>
          <a:prstGeom prst="rect">
            <a:avLst/>
          </a:prstGeom>
        </p:spPr>
      </p:pic>
      <p:pic>
        <p:nvPicPr>
          <p:cNvPr id="8" name="Рисунок 7" descr="7.jpg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9" y="0"/>
            <a:ext cx="9134782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61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o-teatr.ru/kino/acter/sov/3893/bio/" TargetMode="External"/><Relationship Id="rId2" Type="http://schemas.openxmlformats.org/officeDocument/2006/relationships/hyperlink" Target="http://www.petrograd.biz/worldwars/index.php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visitnovgorod.ru/index.php?mmm=arc&amp;t=1_2" TargetMode="External"/><Relationship Id="rId5" Type="http://schemas.openxmlformats.org/officeDocument/2006/relationships/hyperlink" Target="http://www.gamzatov.ru/index.html" TargetMode="External"/><Relationship Id="rId4" Type="http://schemas.openxmlformats.org/officeDocument/2006/relationships/hyperlink" Target="http://www.moscowzoo.ru/get.asp?ID=A8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…Как я выжил, будем знать только мы с тобой…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00034" y="5143512"/>
            <a:ext cx="4040188" cy="639762"/>
          </a:xfrm>
        </p:spPr>
        <p:txBody>
          <a:bodyPr>
            <a:noAutofit/>
          </a:bodyPr>
          <a:lstStyle/>
          <a:p>
            <a:r>
              <a:rPr lang="ru-RU" sz="3600" i="1" dirty="0" smtClean="0"/>
              <a:t>К 100-летию со дня рождения Константина Михайловича Симонова</a:t>
            </a:r>
            <a:endParaRPr lang="ru-RU" sz="3600" i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500174"/>
            <a:ext cx="3504136" cy="4788000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572000" y="1785926"/>
            <a:ext cx="4041775" cy="39512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 descr="Упаковочная бумага"/>
          <p:cNvSpPr>
            <a:spLocks noChangeArrowheads="1"/>
          </p:cNvSpPr>
          <p:nvPr/>
        </p:nvSpPr>
        <p:spPr bwMode="auto">
          <a:xfrm>
            <a:off x="396081" y="-99839"/>
            <a:ext cx="8229600" cy="324080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57188" algn="just">
              <a:lnSpc>
                <a:spcPct val="90000"/>
              </a:lnSpc>
              <a:spcBef>
                <a:spcPct val="20000"/>
              </a:spcBef>
            </a:pPr>
            <a:endParaRPr lang="ru-RU" b="1" dirty="0" smtClean="0"/>
          </a:p>
          <a:p>
            <a:pPr marL="357188" algn="just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6F634A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>
                <a:solidFill>
                  <a:srgbClr val="6F634A"/>
                </a:solidFill>
                <a:latin typeface="Arial" pitchFamily="34" charset="0"/>
                <a:cs typeface="Arial" pitchFamily="34" charset="0"/>
              </a:rPr>
              <a:t>Ты помнишь, Алеша, дороги Смоленщины…»</a:t>
            </a:r>
          </a:p>
          <a:p>
            <a:pPr marL="357188" algn="ctr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>
                <a:solidFill>
                  <a:srgbClr val="6F634A"/>
                </a:solidFill>
                <a:latin typeface="Arial" pitchFamily="34" charset="0"/>
                <a:cs typeface="Arial" pitchFamily="34" charset="0"/>
              </a:rPr>
              <a:t>(1941 г.)</a:t>
            </a:r>
            <a:r>
              <a:rPr lang="ru-RU" sz="2400" b="1" i="1" dirty="0">
                <a:solidFill>
                  <a:srgbClr val="6F634A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57188" algn="just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Это стихотворение посвящено Алексею Суркову, поэту, другу К. Симонова. В этом стихотворении поэт говорит о страшной беде, которая постигла нашу Родину и народ, но в нём звучит призыв к борьбе с врагом, к единению народа и армии. К. Симонов уверен, что победа будет за нами, потому что с таком народом, Родиной можно одолеть все.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4575" y="3573463"/>
            <a:ext cx="4392613" cy="3135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02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000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938213"/>
            <a:ext cx="3810000" cy="2476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38213"/>
            <a:ext cx="3744912" cy="2490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 descr="Упаковочная бумага"/>
          <p:cNvSpPr>
            <a:spLocks noChangeArrowheads="1"/>
          </p:cNvSpPr>
          <p:nvPr/>
        </p:nvSpPr>
        <p:spPr bwMode="auto">
          <a:xfrm>
            <a:off x="684213" y="4078288"/>
            <a:ext cx="7993062" cy="20875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Ты помнишь, Алеша, дороги Смоленщины,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Как шли бесконечные, злые дожди,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Как кринки несли нам усталые женщины,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Прижав, как детей, от дождя их к груди,…</a:t>
            </a:r>
          </a:p>
        </p:txBody>
      </p:sp>
    </p:spTree>
    <p:extLst>
      <p:ext uri="{BB962C8B-B14F-4D97-AF65-F5344CB8AC3E}">
        <p14:creationId xmlns:p14="http://schemas.microsoft.com/office/powerpoint/2010/main" xmlns="" val="286629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0"/>
          <p:cNvPicPr>
            <a:picLocks noChangeAspect="1" noChangeArrowheads="1"/>
          </p:cNvPicPr>
          <p:nvPr/>
        </p:nvPicPr>
        <p:blipFill>
          <a:blip r:embed="rId2" cstate="print">
            <a:lum brigh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8280400" cy="5626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11188" y="3789363"/>
            <a:ext cx="7704137" cy="208756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FF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…Нас пули с тобою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пока еще милуют.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Но, трижды поверив, что жизнь уже вся,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 все-таки горд был за самую милую, 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 горькую землю, где я родился</a:t>
            </a:r>
          </a:p>
        </p:txBody>
      </p:sp>
    </p:spTree>
    <p:extLst>
      <p:ext uri="{BB962C8B-B14F-4D97-AF65-F5344CB8AC3E}">
        <p14:creationId xmlns:p14="http://schemas.microsoft.com/office/powerpoint/2010/main" xmlns="" val="251311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276837" cy="3469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 descr="Упаковочная бумага"/>
          <p:cNvSpPr>
            <a:spLocks noChangeArrowheads="1"/>
          </p:cNvSpPr>
          <p:nvPr/>
        </p:nvSpPr>
        <p:spPr bwMode="auto">
          <a:xfrm>
            <a:off x="1116013" y="4652963"/>
            <a:ext cx="7200900" cy="194468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За то, что на ней умереть мне завещано,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Что русская мать нас на свет родила,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Что в бой провожая нас, русская женщина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По-русски три раза меня обняла.</a:t>
            </a:r>
          </a:p>
        </p:txBody>
      </p:sp>
    </p:spTree>
    <p:extLst>
      <p:ext uri="{BB962C8B-B14F-4D97-AF65-F5344CB8AC3E}">
        <p14:creationId xmlns:p14="http://schemas.microsoft.com/office/powerpoint/2010/main" xmlns="" val="70734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99592" y="44624"/>
            <a:ext cx="72834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6F634A"/>
                </a:solidFill>
              </a:rPr>
              <a:t>На войне сложился стиль жизни:</a:t>
            </a:r>
          </a:p>
        </p:txBody>
      </p:sp>
      <p:sp>
        <p:nvSpPr>
          <p:cNvPr id="3" name="Rectangle 4" descr="Упаковочная бумага"/>
          <p:cNvSpPr>
            <a:spLocks noChangeArrowheads="1"/>
          </p:cNvSpPr>
          <p:nvPr/>
        </p:nvSpPr>
        <p:spPr bwMode="auto">
          <a:xfrm>
            <a:off x="250825" y="1773238"/>
            <a:ext cx="8642350" cy="39687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/>
              <a:t>Работоспособность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/>
              <a:t>Собранность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/>
              <a:t>Целеустремленность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b="1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/>
              <a:t>За четыре военных года – пять сборников очерков, рассказов, </a:t>
            </a:r>
            <a:r>
              <a:rPr lang="en-US" sz="3200" b="1" dirty="0"/>
              <a:t> </a:t>
            </a:r>
            <a:r>
              <a:rPr lang="ru-RU" sz="3200" b="1" dirty="0"/>
              <a:t>повесть и пьесы, сборники стихов.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22815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 descr="Упаковочная бумага"/>
          <p:cNvSpPr>
            <a:spLocks noChangeArrowheads="1"/>
          </p:cNvSpPr>
          <p:nvPr/>
        </p:nvSpPr>
        <p:spPr bwMode="auto">
          <a:xfrm>
            <a:off x="269601" y="332656"/>
            <a:ext cx="8694888" cy="187166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Константин Симонов был не только поэтом, писателем, но и военным корреспондентом. В левой руке было оружие, в правой -  блокнот, в который он записывал то, что видел (во время боёв и во времена короткого затишья, а иногда писал и стихи по горячим следам).</a:t>
            </a:r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7" y="2276872"/>
            <a:ext cx="6495629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001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 descr="Полотно"/>
          <p:cNvSpPr>
            <a:spLocks noChangeArrowheads="1"/>
          </p:cNvSpPr>
          <p:nvPr/>
        </p:nvSpPr>
        <p:spPr bwMode="auto">
          <a:xfrm>
            <a:off x="179388" y="188913"/>
            <a:ext cx="8785225" cy="1295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ru-RU" sz="3600" b="1" dirty="0">
                <a:solidFill>
                  <a:srgbClr val="6F634A"/>
                </a:solidFill>
              </a:rPr>
              <a:t>Военные корреспонденты – </a:t>
            </a:r>
            <a:r>
              <a:rPr lang="ru-RU" sz="3600" b="1" dirty="0" err="1">
                <a:solidFill>
                  <a:srgbClr val="6F634A"/>
                </a:solidFill>
              </a:rPr>
              <a:t>К.Симонов</a:t>
            </a:r>
            <a:r>
              <a:rPr lang="en-US" sz="3600" b="1" dirty="0">
                <a:solidFill>
                  <a:srgbClr val="6F634A"/>
                </a:solidFill>
              </a:rPr>
              <a:t> </a:t>
            </a:r>
            <a:r>
              <a:rPr lang="ru-RU" sz="3600" b="1" dirty="0">
                <a:solidFill>
                  <a:srgbClr val="6F634A"/>
                </a:solidFill>
              </a:rPr>
              <a:t>и его боевые товарищи</a:t>
            </a:r>
          </a:p>
        </p:txBody>
      </p:sp>
      <p:pic>
        <p:nvPicPr>
          <p:cNvPr id="3" name="Picture 6" descr="Sim_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6985000" cy="4610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927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 descr="Упаковочная бумага"/>
          <p:cNvSpPr>
            <a:spLocks noChangeArrowheads="1"/>
          </p:cNvSpPr>
          <p:nvPr/>
        </p:nvSpPr>
        <p:spPr bwMode="auto">
          <a:xfrm>
            <a:off x="395288" y="260648"/>
            <a:ext cx="8229600" cy="597693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57188" algn="just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	1941 год. Симоновым написаны стихи  патриотической направленности, в которых звучал призыв к защите Родины, к борьбе с врагом. В этом же году написано стихотворение «Жди меня», которое имело не меньшее значение, чем патриотическая лирика. В нём поэт обращался к любимой женщине, которая своей любовью, верностью, ожиданием сохраняла его от пуль.</a:t>
            </a:r>
          </a:p>
          <a:p>
            <a:pPr marL="357188" algn="just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	Это стихотворение имело огромный успех. Каждый солдат переписывал это стихотворение в свой блокнот или просто на клочок бумаги. Настолько проникновенно в стихотворении переданы чувства лирического героя, что солдатам казалось: эти строки обращены к их любимым. </a:t>
            </a:r>
          </a:p>
          <a:p>
            <a:pPr marL="357188" algn="just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	С этим стихотворением солдаты шли в бой, оно им помогало громить врага.</a:t>
            </a:r>
          </a:p>
          <a:p>
            <a:pPr marL="357188">
              <a:lnSpc>
                <a:spcPct val="90000"/>
              </a:lnSpc>
              <a:spcBef>
                <a:spcPct val="20000"/>
              </a:spcBef>
            </a:pPr>
            <a:endParaRPr lang="ru-RU" b="1" dirty="0"/>
          </a:p>
          <a:p>
            <a:pPr marL="357188">
              <a:lnSpc>
                <a:spcPct val="90000"/>
              </a:lnSpc>
              <a:spcBef>
                <a:spcPct val="20000"/>
              </a:spcBef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70110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 descr="Полотно"/>
          <p:cNvSpPr>
            <a:spLocks noChangeArrowheads="1"/>
          </p:cNvSpPr>
          <p:nvPr/>
        </p:nvSpPr>
        <p:spPr bwMode="auto">
          <a:xfrm>
            <a:off x="467544" y="188913"/>
            <a:ext cx="8281043" cy="1295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ru-RU" sz="3600" b="1" dirty="0" smtClean="0">
                <a:solidFill>
                  <a:srgbClr val="6F634A"/>
                </a:solidFill>
              </a:rPr>
              <a:t>Валентина Серова – лирическая героиня и муза поэта</a:t>
            </a:r>
            <a:endParaRPr lang="ru-RU" sz="3600" b="1" dirty="0">
              <a:solidFill>
                <a:srgbClr val="6F634A"/>
              </a:solidFill>
            </a:endParaRPr>
          </a:p>
        </p:txBody>
      </p:sp>
      <p:pic>
        <p:nvPicPr>
          <p:cNvPr id="6146" name="Picture 2" descr="https://upload.wikimedia.org/wikipedia/commons/thumb/5/5b/%D0%92%D0%B0%D0%BB%D0%B5%D0%BD%D1%82%D0%B8%D0%BD%D0%B0_%D0%92%D0%B0%D1%81%D0%B8%D0%BB%D1%8C%D0%B5%D0%B2%D0%BD%D0%B0_%D0%A1%D0%B5%D1%80%D0%BE%D0%B2%D0%B0.jpg/270px-%D0%92%D0%B0%D0%BB%D0%B5%D0%BD%D1%82%D0%B8%D0%BD%D0%B0_%D0%92%D0%B0%D1%81%D0%B8%D0%BB%D1%8C%D0%B5%D0%B2%D0%BD%D0%B0_%D0%A1%D0%B5%D1%80%D0%BE%D0%B2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2571750" cy="3190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 descr="Упаковочная бумага"/>
          <p:cNvSpPr>
            <a:spLocks noChangeArrowheads="1"/>
          </p:cNvSpPr>
          <p:nvPr/>
        </p:nvSpPr>
        <p:spPr bwMode="auto">
          <a:xfrm>
            <a:off x="4067944" y="1988840"/>
            <a:ext cx="4104456" cy="46085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b="1" i="1" dirty="0">
                <a:latin typeface="Arial" pitchFamily="34" charset="0"/>
                <a:cs typeface="Arial" pitchFamily="34" charset="0"/>
              </a:rPr>
              <a:t>Жди меня, и я вернусь. </a:t>
            </a: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Только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очень жди, </a:t>
            </a: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Жди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, когда наводят грусть </a:t>
            </a: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Желтые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дожди, </a:t>
            </a: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Жди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, когда снега метут, </a:t>
            </a: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Жди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, когда жара, </a:t>
            </a: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Жди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, когда других не ждут, </a:t>
            </a: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Позабыв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вчера. </a:t>
            </a: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Жди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, когда из дальних мест </a:t>
            </a: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Писем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не придет, </a:t>
            </a: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Жди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, когда уж надоест </a:t>
            </a: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Всем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, кто вместе ждет.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i="1" dirty="0"/>
              <a:t/>
            </a:r>
            <a:br>
              <a:rPr lang="ru-RU" sz="3200" i="1" dirty="0"/>
            </a:br>
            <a:endParaRPr lang="ru-RU" sz="3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370316" y="1484313"/>
            <a:ext cx="5499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Стихотворение «Жди меня», 1941г.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74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«Майор привез мальчишку на лафете».</a:t>
            </a:r>
            <a:endParaRPr lang="ru-RU" dirty="0"/>
          </a:p>
        </p:txBody>
      </p:sp>
      <p:pic>
        <p:nvPicPr>
          <p:cNvPr id="3" name="Picture 5" descr="100311253_nem_arti_orudie_brosh_pri_ottsuplen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2910" y="1449387"/>
            <a:ext cx="8229600" cy="54086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75656" y="115888"/>
            <a:ext cx="61214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400" b="1" dirty="0">
                <a:solidFill>
                  <a:srgbClr val="6F634A"/>
                </a:solidFill>
              </a:rPr>
              <a:t>Детство и юность</a:t>
            </a:r>
          </a:p>
        </p:txBody>
      </p:sp>
      <p:sp>
        <p:nvSpPr>
          <p:cNvPr id="5" name="Rectangle 4" descr="Упаковочная бумага"/>
          <p:cNvSpPr>
            <a:spLocks noChangeArrowheads="1"/>
          </p:cNvSpPr>
          <p:nvPr/>
        </p:nvSpPr>
        <p:spPr bwMode="auto">
          <a:xfrm>
            <a:off x="611560" y="980728"/>
            <a:ext cx="4249737" cy="54721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000" b="1" dirty="0"/>
              <a:t>Родился в Петрограде в семье полковника Генерального Штаба </a:t>
            </a:r>
            <a:r>
              <a:rPr lang="en-US" sz="2000" b="1" dirty="0"/>
              <a:t> </a:t>
            </a:r>
            <a:r>
              <a:rPr lang="ru-RU" sz="2000" b="1" dirty="0"/>
              <a:t>Михаила Симонова и </a:t>
            </a:r>
            <a:r>
              <a:rPr lang="en-US" sz="2000" b="1" dirty="0"/>
              <a:t>  </a:t>
            </a:r>
            <a:r>
              <a:rPr lang="ru-RU" sz="2000" b="1" dirty="0"/>
              <a:t>княжны Александры Леонидовны Оболенской.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ru-RU" sz="20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000" b="1" dirty="0"/>
              <a:t>Отец пропал без вести в годы гражданской войны.</a:t>
            </a:r>
          </a:p>
          <a:p>
            <a:pPr marL="342900" indent="-342900" algn="just">
              <a:spcBef>
                <a:spcPct val="20000"/>
              </a:spcBef>
            </a:pPr>
            <a:endParaRPr lang="ru-RU" sz="20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000" b="1" dirty="0"/>
              <a:t>После седьмого класса пошел на производство; работал токарем.</a:t>
            </a:r>
          </a:p>
          <a:p>
            <a:pPr marL="342900" indent="-342900" algn="just">
              <a:spcBef>
                <a:spcPct val="20000"/>
              </a:spcBef>
            </a:pPr>
            <a:endParaRPr lang="ru-RU" sz="20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000" b="1" dirty="0"/>
              <a:t>Начал писать стихи в 16 лет.</a:t>
            </a:r>
          </a:p>
        </p:txBody>
      </p:sp>
      <p:pic>
        <p:nvPicPr>
          <p:cNvPr id="6" name="Picture 7" descr="Peterb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3384550" cy="2563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et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371850" cy="278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948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de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3238500" cy="2114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Iz_khronik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44900"/>
            <a:ext cx="3240087" cy="2049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79838" y="549275"/>
            <a:ext cx="5062537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13 июля 1942 года в поле (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Буйническом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поле) под городом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Могилевым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Симонов оказался в расположении 388-го полка, который стоял насмерть. Этот крохотный островок надежды в море боли и отчаяния произвел на писателя огромное впечатление.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Именно здесь Симонов завещал развеять свой прах после своей  смерти. Завещание его было выполнено. </a:t>
            </a:r>
          </a:p>
        </p:txBody>
      </p:sp>
    </p:spTree>
    <p:extLst>
      <p:ext uri="{BB962C8B-B14F-4D97-AF65-F5344CB8AC3E}">
        <p14:creationId xmlns:p14="http://schemas.microsoft.com/office/powerpoint/2010/main" xmlns="" val="37816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92275" y="188913"/>
            <a:ext cx="6264275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6F634A"/>
                </a:solidFill>
              </a:rPr>
              <a:t>Из «Автобиографии» </a:t>
            </a:r>
            <a:r>
              <a:rPr lang="ru-RU" sz="4000" b="1" dirty="0" err="1">
                <a:solidFill>
                  <a:srgbClr val="6F634A"/>
                </a:solidFill>
              </a:rPr>
              <a:t>К.Симонова</a:t>
            </a:r>
            <a:endParaRPr lang="ru-RU" sz="4000" b="1" dirty="0">
              <a:solidFill>
                <a:srgbClr val="6F634A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" y="1628775"/>
            <a:ext cx="8229600" cy="44672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>
                <a:latin typeface="Arial" pitchFamily="34" charset="0"/>
                <a:cs typeface="Arial" pitchFamily="34" charset="0"/>
              </a:rPr>
              <a:t>На мой взгляд, литература всегда должна звать людей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200" b="1" i="1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3200" b="1" i="1" u="sng" dirty="0">
                <a:latin typeface="Arial" pitchFamily="34" charset="0"/>
                <a:cs typeface="Arial" pitchFamily="34" charset="0"/>
              </a:rPr>
              <a:t>к мужеству</a:t>
            </a:r>
            <a:r>
              <a:rPr lang="ru-RU" sz="3200" b="1" i="1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200" b="1" i="1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3200" b="1" i="1" u="sng" dirty="0">
                <a:latin typeface="Arial" pitchFamily="34" charset="0"/>
                <a:cs typeface="Arial" pitchFamily="34" charset="0"/>
              </a:rPr>
              <a:t>к решимости, не отступать</a:t>
            </a:r>
            <a:r>
              <a:rPr lang="ru-RU" sz="3200" b="1" i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i="1" dirty="0">
                <a:latin typeface="Arial" pitchFamily="34" charset="0"/>
                <a:cs typeface="Arial" pitchFamily="34" charset="0"/>
              </a:rPr>
              <a:t> ни перед препятствиями,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i="1" dirty="0">
                <a:latin typeface="Arial" pitchFamily="34" charset="0"/>
                <a:cs typeface="Arial" pitchFamily="34" charset="0"/>
              </a:rPr>
              <a:t> ни перед угрозами,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i="1" dirty="0">
                <a:latin typeface="Arial" pitchFamily="34" charset="0"/>
                <a:cs typeface="Arial" pitchFamily="34" charset="0"/>
              </a:rPr>
              <a:t> ни перед необходимостью отдать свою жизнь за правое дело.</a:t>
            </a:r>
          </a:p>
        </p:txBody>
      </p:sp>
    </p:spTree>
    <p:extLst>
      <p:ext uri="{BB962C8B-B14F-4D97-AF65-F5344CB8AC3E}">
        <p14:creationId xmlns:p14="http://schemas.microsoft.com/office/powerpoint/2010/main" xmlns="" val="114080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03350" y="115888"/>
            <a:ext cx="684053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4D4D4D"/>
                </a:solidFill>
              </a:rPr>
              <a:t>Фотографии разных лет</a:t>
            </a:r>
          </a:p>
        </p:txBody>
      </p:sp>
      <p:pic>
        <p:nvPicPr>
          <p:cNvPr id="3" name="Picture 7" descr="8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321" y="908050"/>
            <a:ext cx="4103687" cy="2627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866" y="3733800"/>
            <a:ext cx="4248150" cy="2919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://www.lechaim.ru/new/wp-content/uploads/lech264_0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798401"/>
            <a:ext cx="3600648" cy="2811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cdnimg.rg.ru/img/content/6/28/08/Simonov3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33800"/>
            <a:ext cx="3312368" cy="2735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786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500000133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48408">
            <a:off x="6659563" y="3933825"/>
            <a:ext cx="15494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2476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221163"/>
            <a:ext cx="1528763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9312012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13508">
            <a:off x="971550" y="3860800"/>
            <a:ext cx="15589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00000005961314_267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8913"/>
            <a:ext cx="228600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7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5204"/>
            <a:ext cx="1905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606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79945">
            <a:off x="6804025" y="620713"/>
            <a:ext cx="1517650" cy="24479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868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68313" y="188913"/>
            <a:ext cx="8229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6F634A"/>
                </a:solidFill>
              </a:rPr>
              <a:t>… не отступать</a:t>
            </a:r>
          </a:p>
        </p:txBody>
      </p:sp>
      <p:pic>
        <p:nvPicPr>
          <p:cNvPr id="3" name="Picture 5" descr="SIMONOV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577" y="1268760"/>
            <a:ext cx="3762375" cy="4781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129088" y="1268413"/>
            <a:ext cx="4906962" cy="3816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2800" b="1" i="1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b="1" i="1" dirty="0">
                <a:latin typeface="Arial" pitchFamily="34" charset="0"/>
                <a:cs typeface="Arial" pitchFamily="34" charset="0"/>
              </a:rPr>
              <a:t> ни перед препятствиями,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b="1" i="1" dirty="0">
                <a:latin typeface="Arial" pitchFamily="34" charset="0"/>
                <a:cs typeface="Arial" pitchFamily="34" charset="0"/>
              </a:rPr>
              <a:t> ни перед угрозами,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b="1" i="1" dirty="0">
                <a:latin typeface="Arial" pitchFamily="34" charset="0"/>
                <a:cs typeface="Arial" pitchFamily="34" charset="0"/>
              </a:rPr>
              <a:t> ни перед необходимостью отдать свою жизнь за правое дело.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4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 descr="Упаковочная бумага"/>
          <p:cNvSpPr>
            <a:spLocks noChangeArrowheads="1"/>
          </p:cNvSpPr>
          <p:nvPr/>
        </p:nvSpPr>
        <p:spPr bwMode="auto">
          <a:xfrm>
            <a:off x="915389" y="4149080"/>
            <a:ext cx="7696472" cy="186382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spcBef>
                <a:spcPct val="20000"/>
              </a:spcBef>
            </a:pPr>
            <a:endParaRPr lang="ru-RU" sz="2000" b="1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2261" y="2060848"/>
            <a:ext cx="8229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 sz="4000" b="1" dirty="0">
              <a:solidFill>
                <a:srgbClr val="6F634A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Ресурсы </a:t>
            </a:r>
            <a:r>
              <a:rPr lang="ru-RU" b="1" dirty="0" err="1" smtClean="0"/>
              <a:t>Internet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hlinkClick r:id="rId2"/>
              </a:rPr>
              <a:t>http</a:t>
            </a:r>
            <a:r>
              <a:rPr lang="ru-RU" dirty="0" smtClean="0">
                <a:hlinkClick r:id="rId2"/>
              </a:rPr>
              <a:t>://www.petrograd.biz/worldwars/index.php</a:t>
            </a:r>
            <a:r>
              <a:rPr lang="ru-RU" dirty="0" smtClean="0"/>
              <a:t> </a:t>
            </a:r>
          </a:p>
          <a:p>
            <a:pPr lvl="0"/>
            <a:r>
              <a:rPr lang="ru-RU" dirty="0" smtClean="0">
                <a:hlinkClick r:id="rId3"/>
              </a:rPr>
              <a:t>http://www.kino-teatr.ru/kino/acter/sov/3893/bio/</a:t>
            </a:r>
            <a:r>
              <a:rPr lang="ru-RU" dirty="0" smtClean="0"/>
              <a:t>  </a:t>
            </a:r>
          </a:p>
          <a:p>
            <a:pPr lvl="0"/>
            <a:r>
              <a:rPr lang="ru-RU" dirty="0" smtClean="0">
                <a:hlinkClick r:id="rId4"/>
              </a:rPr>
              <a:t>http://www.moscowzoo.ru/get.asp?ID=A83</a:t>
            </a:r>
            <a:r>
              <a:rPr lang="ru-RU" dirty="0" smtClean="0"/>
              <a:t>  </a:t>
            </a:r>
          </a:p>
          <a:p>
            <a:pPr lvl="0"/>
            <a:r>
              <a:rPr lang="ru-RU" dirty="0" smtClean="0">
                <a:hlinkClick r:id="rId5"/>
              </a:rPr>
              <a:t>http://www.gamzatov.ru/index.html</a:t>
            </a:r>
            <a:endParaRPr lang="ru-RU" dirty="0" smtClean="0"/>
          </a:p>
          <a:p>
            <a:pPr lvl="0"/>
            <a:r>
              <a:rPr lang="ru-RU" dirty="0" smtClean="0">
                <a:hlinkClick r:id="rId6"/>
              </a:rPr>
              <a:t>http://www.visitnovgorod.ru/index.php?mmm=arc&amp;t=1_2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1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27584" y="44450"/>
            <a:ext cx="77041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6F634A"/>
                </a:solidFill>
              </a:rPr>
              <a:t>Учеба в </a:t>
            </a:r>
            <a:r>
              <a:rPr lang="en-US" sz="4000" b="1" dirty="0">
                <a:solidFill>
                  <a:srgbClr val="6F634A"/>
                </a:solidFill>
              </a:rPr>
              <a:t>                           </a:t>
            </a:r>
            <a:r>
              <a:rPr lang="ru-RU" sz="4000" b="1" dirty="0">
                <a:solidFill>
                  <a:srgbClr val="6F634A"/>
                </a:solidFill>
              </a:rPr>
              <a:t>Литературном университете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3568" y="1415694"/>
            <a:ext cx="743743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/>
              <a:t>Сначала поступил в вечерний рабочий Литературный университет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/>
              <a:t>На третьем курсе перешел на дневное отделение</a:t>
            </a:r>
          </a:p>
        </p:txBody>
      </p:sp>
      <p:pic>
        <p:nvPicPr>
          <p:cNvPr id="4" name="Picture 6" descr="Sim_Mi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37" y="3068960"/>
            <a:ext cx="5400675" cy="3452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32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03648" y="116632"/>
            <a:ext cx="626586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6F634A"/>
                </a:solidFill>
              </a:rPr>
              <a:t>Предвоенные годы</a:t>
            </a:r>
          </a:p>
        </p:txBody>
      </p:sp>
      <p:pic>
        <p:nvPicPr>
          <p:cNvPr id="1026" name="Picture 2" descr="http://marshal-jukov.narod.ru/zhukov_halh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7783" y="1340768"/>
            <a:ext cx="27813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 descr="Упаковочная бумага"/>
          <p:cNvSpPr>
            <a:spLocks noChangeArrowheads="1"/>
          </p:cNvSpPr>
          <p:nvPr/>
        </p:nvSpPr>
        <p:spPr bwMode="auto">
          <a:xfrm>
            <a:off x="611560" y="1111911"/>
            <a:ext cx="4691062" cy="45370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714488"/>
            <a:ext cx="45720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 smtClean="0"/>
              <a:t>1939 г. Зачислен в армию и послан в Монголию (Халхин-Гол) работать в армейской газете.</a:t>
            </a:r>
          </a:p>
          <a:p>
            <a:pPr marL="342900" indent="-342900">
              <a:spcBef>
                <a:spcPct val="20000"/>
              </a:spcBef>
            </a:pPr>
            <a:endParaRPr lang="ru-RU" sz="2400" b="1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 smtClean="0"/>
              <a:t>В это время берет себе псевдоним «Константин» (Симонов).</a:t>
            </a:r>
          </a:p>
          <a:p>
            <a:pPr marL="342900" indent="-342900">
              <a:spcBef>
                <a:spcPct val="20000"/>
              </a:spcBef>
            </a:pPr>
            <a:endParaRPr lang="ru-RU" sz="2400" b="1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 smtClean="0"/>
              <a:t>Пишет стихотворение «Танк». Знакомится с полководцем Г.К. Жуковым.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07862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99592" y="-27384"/>
            <a:ext cx="72834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6F634A"/>
                </a:solidFill>
              </a:rPr>
              <a:t>Формируются основные жизненные принципы:</a:t>
            </a:r>
          </a:p>
        </p:txBody>
      </p:sp>
      <p:sp>
        <p:nvSpPr>
          <p:cNvPr id="3" name="Rectangle 3" descr="Упаковочная бумага"/>
          <p:cNvSpPr>
            <a:spLocks noChangeArrowheads="1"/>
          </p:cNvSpPr>
          <p:nvPr/>
        </p:nvSpPr>
        <p:spPr bwMode="auto">
          <a:xfrm>
            <a:off x="3635896" y="1772816"/>
            <a:ext cx="5112965" cy="424973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/>
              <a:t>Преклонение перед военным профессионализмом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/>
              <a:t>Верность фронтовым друзьям, воинскому долгу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/>
              <a:t>Уважение к храбрости врага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/>
              <a:t>Милосердие к поверженному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/>
              <a:t>Пренебрежение к слабакам и нытикам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/>
              <a:t>Подчеркнутое «</a:t>
            </a:r>
            <a:r>
              <a:rPr lang="ru-RU" sz="2400" b="1" dirty="0" err="1"/>
              <a:t>гусарство</a:t>
            </a:r>
            <a:r>
              <a:rPr lang="ru-RU" sz="2400" b="1" dirty="0"/>
              <a:t>» по отношению к женщинам</a:t>
            </a:r>
          </a:p>
        </p:txBody>
      </p:sp>
      <p:pic>
        <p:nvPicPr>
          <p:cNvPr id="4" name="Picture 7" descr="Sim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880" y="1916832"/>
            <a:ext cx="3048000" cy="3676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866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46856" y="473224"/>
            <a:ext cx="8229600" cy="1371600"/>
          </a:xfrm>
          <a:prstGeom prst="rect">
            <a:avLst/>
          </a:prstGeom>
          <a:gradFill rotWithShape="1">
            <a:gsLst>
              <a:gs pos="0">
                <a:srgbClr val="FF3300">
                  <a:alpha val="41000"/>
                </a:srgbClr>
              </a:gs>
              <a:gs pos="50000">
                <a:schemeClr val="bg1">
                  <a:alpha val="85001"/>
                </a:schemeClr>
              </a:gs>
              <a:gs pos="100000">
                <a:srgbClr val="FF3300">
                  <a:alpha val="41000"/>
                </a:srgbClr>
              </a:gs>
            </a:gsLst>
            <a:lin ang="27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b="1" dirty="0">
                <a:latin typeface="Arial" pitchFamily="34" charset="0"/>
              </a:rPr>
              <a:t>Великая Отечественная война </a:t>
            </a:r>
            <a:br>
              <a:rPr lang="ru-RU" sz="4000" b="1" dirty="0">
                <a:latin typeface="Arial" pitchFamily="34" charset="0"/>
              </a:rPr>
            </a:br>
            <a:r>
              <a:rPr lang="ru-RU" sz="4000" b="1" dirty="0">
                <a:latin typeface="Arial" pitchFamily="34" charset="0"/>
              </a:rPr>
              <a:t>1941-1945 гг.</a:t>
            </a:r>
          </a:p>
        </p:txBody>
      </p:sp>
      <p:sp>
        <p:nvSpPr>
          <p:cNvPr id="4" name="Rectangle 5" descr="Упаковочная бумага"/>
          <p:cNvSpPr>
            <a:spLocks noChangeArrowheads="1"/>
          </p:cNvSpPr>
          <p:nvPr/>
        </p:nvSpPr>
        <p:spPr bwMode="auto">
          <a:xfrm>
            <a:off x="306079" y="2315899"/>
            <a:ext cx="5543550" cy="37433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400" b="1" dirty="0"/>
              <a:t>1940-1941 гг. </a:t>
            </a:r>
            <a:r>
              <a:rPr lang="en-US" sz="2400" b="1" dirty="0"/>
              <a:t>- </a:t>
            </a:r>
            <a:r>
              <a:rPr lang="ru-RU" sz="2400" b="1" dirty="0"/>
              <a:t>окончил курсы военных корреспондентов при Военно-политической академии.</a:t>
            </a:r>
            <a:endParaRPr lang="en-US" sz="2400" b="1" dirty="0"/>
          </a:p>
          <a:p>
            <a:pPr marL="342900" indent="-342900">
              <a:spcBef>
                <a:spcPct val="20000"/>
              </a:spcBef>
            </a:pPr>
            <a:endParaRPr lang="en-US" sz="24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400" b="1" dirty="0"/>
              <a:t>«22 июня 1941 года мне и моим товарищам пришлось надеть военную форму и не снимать её до конца войны»</a:t>
            </a:r>
          </a:p>
        </p:txBody>
      </p:sp>
      <p:pic>
        <p:nvPicPr>
          <p:cNvPr id="17410" name="Picture 2" descr="http://www.cbs3-uao.ru/kamni_pamyati_clip_image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9629" y="1988840"/>
            <a:ext cx="2857500" cy="3695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073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4345"/>
            <a:ext cx="79928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С </a:t>
            </a:r>
            <a:r>
              <a:rPr lang="ru-RU" sz="2400" dirty="0"/>
              <a:t>первых дней Великой Отечественной войны К. Симонов находился в действующей армии: был собственным корреспондентом газет «Красная звезда», «Правда», «Боевое знамя», Комсомольская правда», в этих газетах с первых дней войны была публикация репортажей  К. Симонова с полей сражения, публицистические статьи, стихи. </a:t>
            </a:r>
          </a:p>
          <a:p>
            <a:pPr algn="just"/>
            <a:r>
              <a:rPr lang="ru-RU" sz="2400" dirty="0"/>
              <a:t>    </a:t>
            </a:r>
            <a:r>
              <a:rPr lang="ru-RU" sz="2400" dirty="0" smtClean="0"/>
              <a:t>	В </a:t>
            </a:r>
            <a:r>
              <a:rPr lang="ru-RU" sz="2400" dirty="0"/>
              <a:t>качестве военного корреспондента К. Симонов побывал на всех фронтах, был в Румынии, Болгарии, Югославии, Польше, Германии, был свидетелем последних боёв за Берлин. </a:t>
            </a:r>
          </a:p>
          <a:p>
            <a:pPr algn="just"/>
            <a:r>
              <a:rPr lang="ru-RU" sz="2400" dirty="0"/>
              <a:t>     </a:t>
            </a:r>
            <a:r>
              <a:rPr lang="ru-RU" sz="2400" dirty="0" smtClean="0"/>
              <a:t>	Творчество </a:t>
            </a:r>
            <a:r>
              <a:rPr lang="ru-RU" sz="2400" dirty="0"/>
              <a:t>К. Симонова уже в первые дни войны заставляет задуматься:  при каких обстоятельствах, каким путём была воспитана наша армия и народ , победившие в Великой Отечественной войне.</a:t>
            </a:r>
          </a:p>
          <a:p>
            <a:pPr algn="just"/>
            <a:r>
              <a:rPr lang="ru-RU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xmlns="" val="296202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3602" y="272777"/>
            <a:ext cx="8280846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2000" dirty="0"/>
              <a:t>     Первые военные стихи К. Симонова были прямым призывом к борьбе с врагом, служили цели поддержания воинского духа </a:t>
            </a:r>
            <a:r>
              <a:rPr lang="ru-RU" sz="2000" dirty="0" smtClean="0"/>
              <a:t>солдат, </a:t>
            </a:r>
            <a:r>
              <a:rPr lang="ru-RU" sz="2000" dirty="0"/>
              <a:t>а не только служили описанием событий военной поры,  показывали их как результат определённого состояния человеческой души.</a:t>
            </a:r>
          </a:p>
          <a:p>
            <a:pPr algn="just" eaLnBrk="1" hangingPunct="1"/>
            <a:r>
              <a:rPr lang="ru-RU" sz="2000" dirty="0"/>
              <a:t>      Поэт К. Симонов сумел выразить в своих произведениях связь защитников Родины поколения 1941-1945 </a:t>
            </a:r>
            <a:r>
              <a:rPr lang="ru-RU" sz="2000" dirty="0" err="1"/>
              <a:t>г.г</a:t>
            </a:r>
            <a:r>
              <a:rPr lang="ru-RU" sz="2000" dirty="0"/>
              <a:t>. с исконно русскими традициями защитников предшествующих поколений, передать неразрывность глубоко личных чувств людей, выразить всеобщую душевную жизнь русского народа во время Великой Отечественной войны.</a:t>
            </a: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758" y="4011576"/>
            <a:ext cx="4217205" cy="2414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11576"/>
            <a:ext cx="3331349" cy="2423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69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 descr="Упаковочная бумага"/>
          <p:cNvSpPr>
            <a:spLocks noChangeArrowheads="1"/>
          </p:cNvSpPr>
          <p:nvPr/>
        </p:nvSpPr>
        <p:spPr bwMode="auto">
          <a:xfrm>
            <a:off x="395288" y="477838"/>
            <a:ext cx="8280400" cy="208756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400" b="1" dirty="0"/>
              <a:t>В первые месяцы войны Константин Симонов много и успешно пишет стихов, которые звучат призывом к борьбе с врагом, призывают к защите Родины и вырабатывают в народе ненависть к врагу.</a:t>
            </a:r>
          </a:p>
          <a:p>
            <a:pPr algn="just">
              <a:spcBef>
                <a:spcPct val="20000"/>
              </a:spcBef>
            </a:pPr>
            <a:endParaRPr lang="ru-RU" sz="2400" b="1" dirty="0"/>
          </a:p>
          <a:p>
            <a:pPr algn="just">
              <a:spcBef>
                <a:spcPct val="20000"/>
              </a:spcBef>
            </a:pPr>
            <a:endParaRPr lang="ru-RU" sz="2400" b="1" dirty="0"/>
          </a:p>
          <a:p>
            <a:pPr algn="just">
              <a:spcBef>
                <a:spcPct val="20000"/>
              </a:spcBef>
            </a:pPr>
            <a:endParaRPr lang="ru-RU" sz="2400" b="1" dirty="0"/>
          </a:p>
          <a:p>
            <a:pPr algn="just">
              <a:spcBef>
                <a:spcPct val="20000"/>
              </a:spcBef>
            </a:pPr>
            <a:endParaRPr lang="ru-RU" b="1" dirty="0"/>
          </a:p>
          <a:p>
            <a:pPr algn="just">
              <a:spcBef>
                <a:spcPct val="20000"/>
              </a:spcBef>
            </a:pPr>
            <a:endParaRPr lang="ru-RU" b="1" dirty="0"/>
          </a:p>
          <a:p>
            <a:pPr algn="just">
              <a:spcBef>
                <a:spcPct val="20000"/>
              </a:spcBef>
            </a:pPr>
            <a:endParaRPr lang="ru-RU" b="1" dirty="0"/>
          </a:p>
          <a:p>
            <a:pPr algn="just">
              <a:spcBef>
                <a:spcPct val="20000"/>
              </a:spcBef>
            </a:pPr>
            <a:endParaRPr lang="ru-RU" b="1" dirty="0"/>
          </a:p>
          <a:p>
            <a:pPr algn="just">
              <a:spcBef>
                <a:spcPct val="20000"/>
              </a:spcBef>
            </a:pPr>
            <a:endParaRPr lang="ru-RU" b="1" dirty="0"/>
          </a:p>
          <a:p>
            <a:pPr algn="just">
              <a:spcBef>
                <a:spcPct val="20000"/>
              </a:spcBef>
            </a:pPr>
            <a:endParaRPr lang="ru-RU" sz="2400" b="1" dirty="0" smtClean="0"/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238" y="1988840"/>
            <a:ext cx="7810500" cy="3384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314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797</Words>
  <Application>Microsoft Office PowerPoint</Application>
  <PresentationFormat>Экран (4:3)</PresentationFormat>
  <Paragraphs>107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…Как я выжил, будем знать только мы с тобой…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«Майор привез мальчишку на лафете».</vt:lpstr>
      <vt:lpstr>Слайд 20</vt:lpstr>
      <vt:lpstr>Слайд 21</vt:lpstr>
      <vt:lpstr>Слайд 22</vt:lpstr>
      <vt:lpstr>Слайд 23</vt:lpstr>
      <vt:lpstr>Слайд 24</vt:lpstr>
      <vt:lpstr>Ресурсы Internet.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35</cp:revision>
  <dcterms:created xsi:type="dcterms:W3CDTF">2015-04-11T16:33:53Z</dcterms:created>
  <dcterms:modified xsi:type="dcterms:W3CDTF">2015-11-12T21:08:28Z</dcterms:modified>
</cp:coreProperties>
</file>